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embedTrueTypeFonts="1" autoCompressPictures="0">
  <p:sldMasterIdLst>
    <p:sldMasterId id="2147483877" r:id="rId1"/>
  </p:sldMasterIdLst>
  <p:notesMasterIdLst>
    <p:notesMasterId r:id="rId8"/>
  </p:notesMasterIdLst>
  <p:sldIdLst>
    <p:sldId id="340" r:id="rId2"/>
    <p:sldId id="280" r:id="rId3"/>
    <p:sldId id="281" r:id="rId4"/>
    <p:sldId id="313" r:id="rId5"/>
    <p:sldId id="339" r:id="rId6"/>
    <p:sldId id="306" r:id="rId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IRANYekan" panose="020B0604020202020204" charset="-78"/>
      <p:regular r:id="rId13"/>
      <p:bold r:id="rId14"/>
    </p:embeddedFont>
    <p:embeddedFont>
      <p:font typeface="IRANYekan ExtraBold" panose="020B0604020202020204" charset="-78"/>
      <p:bold r:id="rId15"/>
    </p:embeddedFont>
    <p:embeddedFont>
      <p:font typeface="IRANYekan Light" panose="020B0604020202020204" charset="-78"/>
      <p:regular r:id="rId16"/>
    </p:embeddedFont>
    <p:embeddedFont>
      <p:font typeface="IRANYekanFN" panose="020B0604020202020204" charset="-78"/>
      <p:regular r:id="rId17"/>
      <p:bold r:id="rId18"/>
    </p:embeddedFont>
    <p:embeddedFont>
      <p:font typeface="Rockwell" panose="02060603020205020403" pitchFamily="18" charset="0"/>
      <p:regular r:id="rId19"/>
      <p:bold r:id="rId20"/>
      <p:italic r:id="rId21"/>
      <p:boldItalic r:id="rId22"/>
    </p:embeddedFont>
    <p:embeddedFont>
      <p:font typeface="Rockwell Condensed" panose="02060603050405020104" pitchFamily="18" charset="0"/>
      <p:regular r:id="rId23"/>
      <p:bold r:id="rId2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150"/>
    <a:srgbClr val="FF3555"/>
    <a:srgbClr val="FF9300"/>
    <a:srgbClr val="7A81FF"/>
    <a:srgbClr val="FFC001"/>
    <a:srgbClr val="4372C4"/>
    <a:srgbClr val="FF7A61"/>
    <a:srgbClr val="8EFA00"/>
    <a:srgbClr val="D5FC79"/>
    <a:srgbClr val="00C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89"/>
    <p:restoredTop sz="94671"/>
  </p:normalViewPr>
  <p:slideViewPr>
    <p:cSldViewPr snapToGrid="0" snapToObjects="1">
      <p:cViewPr varScale="1">
        <p:scale>
          <a:sx n="85" d="100"/>
          <a:sy n="85" d="100"/>
        </p:scale>
        <p:origin x="12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font" Target="fonts/font16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font" Target="fonts/font15.fntdata"/><Relationship Id="rId28" Type="http://schemas.openxmlformats.org/officeDocument/2006/relationships/tableStyles" Target="tableStyle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B0AABE-478C-6648-9966-E650BC060A93}" type="datetimeFigureOut">
              <a:rPr lang="en-IR" smtClean="0"/>
              <a:t>11/02/2022</a:t>
            </a:fld>
            <a:endParaRPr lang="en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232D83-2F5D-D94B-A40A-DAF1714E6A6E}" type="slidenum">
              <a:rPr lang="en-IR" smtClean="0"/>
              <a:t>‹#›</a:t>
            </a:fld>
            <a:endParaRPr lang="en-IR"/>
          </a:p>
        </p:txBody>
      </p:sp>
    </p:spTree>
    <p:extLst>
      <p:ext uri="{BB962C8B-B14F-4D97-AF65-F5344CB8AC3E}">
        <p14:creationId xmlns:p14="http://schemas.microsoft.com/office/powerpoint/2010/main" val="2939308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endParaRPr lang="en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01129C-5943-4B43-A2C1-522ADA9236D1}" type="slidenum">
              <a:rPr lang="en-IR" smtClean="0"/>
              <a:t>1</a:t>
            </a:fld>
            <a:endParaRPr lang="en-IR"/>
          </a:p>
        </p:txBody>
      </p:sp>
    </p:spTree>
    <p:extLst>
      <p:ext uri="{BB962C8B-B14F-4D97-AF65-F5344CB8AC3E}">
        <p14:creationId xmlns:p14="http://schemas.microsoft.com/office/powerpoint/2010/main" val="37108452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endParaRPr lang="en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01129C-5943-4B43-A2C1-522ADA9236D1}" type="slidenum">
              <a:rPr lang="en-IR" smtClean="0"/>
              <a:t>2</a:t>
            </a:fld>
            <a:endParaRPr lang="en-IR"/>
          </a:p>
        </p:txBody>
      </p:sp>
    </p:spTree>
    <p:extLst>
      <p:ext uri="{BB962C8B-B14F-4D97-AF65-F5344CB8AC3E}">
        <p14:creationId xmlns:p14="http://schemas.microsoft.com/office/powerpoint/2010/main" val="20150080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endParaRPr lang="en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01129C-5943-4B43-A2C1-522ADA9236D1}" type="slidenum">
              <a:rPr lang="en-IR" smtClean="0"/>
              <a:t>3</a:t>
            </a:fld>
            <a:endParaRPr lang="en-IR"/>
          </a:p>
        </p:txBody>
      </p:sp>
    </p:spTree>
    <p:extLst>
      <p:ext uri="{BB962C8B-B14F-4D97-AF65-F5344CB8AC3E}">
        <p14:creationId xmlns:p14="http://schemas.microsoft.com/office/powerpoint/2010/main" val="24759472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endParaRPr lang="en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01129C-5943-4B43-A2C1-522ADA9236D1}" type="slidenum">
              <a:rPr lang="en-IR" smtClean="0"/>
              <a:t>4</a:t>
            </a:fld>
            <a:endParaRPr lang="en-IR"/>
          </a:p>
        </p:txBody>
      </p:sp>
    </p:spTree>
    <p:extLst>
      <p:ext uri="{BB962C8B-B14F-4D97-AF65-F5344CB8AC3E}">
        <p14:creationId xmlns:p14="http://schemas.microsoft.com/office/powerpoint/2010/main" val="2468417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9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4282765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954E-5247-EC43-BF5E-C219BF3BEA04}" type="datetime1">
              <a:rPr lang="en-US" smtClean="0"/>
              <a:t>11/2/2022</a:t>
            </a:fld>
            <a:endParaRPr lang="en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7"/>
            <a:ext cx="4745736" cy="365125"/>
          </a:xfrm>
        </p:spPr>
        <p:txBody>
          <a:bodyPr/>
          <a:lstStyle/>
          <a:p>
            <a:endParaRPr lang="en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1" y="4227195"/>
            <a:ext cx="895401" cy="640080"/>
          </a:xfrm>
          <a:prstGeom prst="rect">
            <a:avLst/>
          </a:prstGeom>
        </p:spPr>
        <p:txBody>
          <a:bodyPr/>
          <a:lstStyle>
            <a:lvl1pPr>
              <a:defRPr sz="2800" b="1"/>
            </a:lvl1pPr>
          </a:lstStyle>
          <a:p>
            <a:fld id="{DFCAA4AF-953D-244E-A785-3E30E94DDEA1}" type="slidenum">
              <a:rPr lang="en-IR" smtClean="0"/>
              <a:t>‹#›</a:t>
            </a:fld>
            <a:endParaRPr lang="en-IR" dirty="0"/>
          </a:p>
        </p:txBody>
      </p:sp>
    </p:spTree>
    <p:extLst>
      <p:ext uri="{BB962C8B-B14F-4D97-AF65-F5344CB8AC3E}">
        <p14:creationId xmlns:p14="http://schemas.microsoft.com/office/powerpoint/2010/main" val="3067037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483346" y="6272787"/>
            <a:ext cx="480060" cy="365125"/>
          </a:xfrm>
          <a:prstGeom prst="rect">
            <a:avLst/>
          </a:prstGeom>
        </p:spPr>
        <p:txBody>
          <a:bodyPr/>
          <a:lstStyle/>
          <a:p>
            <a:fld id="{DFCAA4AF-953D-244E-A785-3E30E94DDEA1}" type="slidenum">
              <a:rPr lang="en-IR" smtClean="0"/>
              <a:pPr/>
              <a:t>‹#›</a:t>
            </a:fld>
            <a:endParaRPr lang="en-IR"/>
          </a:p>
        </p:txBody>
      </p:sp>
    </p:spTree>
    <p:extLst>
      <p:ext uri="{BB962C8B-B14F-4D97-AF65-F5344CB8AC3E}">
        <p14:creationId xmlns:p14="http://schemas.microsoft.com/office/powerpoint/2010/main" val="1325740254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1" y="533400"/>
            <a:ext cx="5629275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483346" y="6272787"/>
            <a:ext cx="480060" cy="365125"/>
          </a:xfrm>
          <a:prstGeom prst="rect">
            <a:avLst/>
          </a:prstGeom>
        </p:spPr>
        <p:txBody>
          <a:bodyPr/>
          <a:lstStyle/>
          <a:p>
            <a:fld id="{DFCAA4AF-953D-244E-A785-3E30E94DDEA1}" type="slidenum">
              <a:rPr lang="en-IR" smtClean="0"/>
              <a:pPr/>
              <a:t>‹#›</a:t>
            </a:fld>
            <a:endParaRPr lang="en-IR"/>
          </a:p>
        </p:txBody>
      </p:sp>
    </p:spTree>
    <p:extLst>
      <p:ext uri="{BB962C8B-B14F-4D97-AF65-F5344CB8AC3E}">
        <p14:creationId xmlns:p14="http://schemas.microsoft.com/office/powerpoint/2010/main" val="1232360883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7"/>
            <a:ext cx="777287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83346" y="6272789"/>
            <a:ext cx="480060" cy="365125"/>
          </a:xfrm>
          <a:prstGeom prst="rect">
            <a:avLst/>
          </a:prstGeom>
        </p:spPr>
        <p:txBody>
          <a:bodyPr/>
          <a:lstStyle/>
          <a:p>
            <a:fld id="{DFCAA4AF-953D-244E-A785-3E30E94DDEA1}" type="slidenum">
              <a:rPr lang="en-IR" smtClean="0"/>
              <a:pPr/>
              <a:t>‹#›</a:t>
            </a:fld>
            <a:endParaRPr lang="en-IR"/>
          </a:p>
        </p:txBody>
      </p:sp>
    </p:spTree>
    <p:extLst>
      <p:ext uri="{BB962C8B-B14F-4D97-AF65-F5344CB8AC3E}">
        <p14:creationId xmlns:p14="http://schemas.microsoft.com/office/powerpoint/2010/main" val="589101039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483346" y="6272787"/>
            <a:ext cx="480060" cy="365125"/>
          </a:xfrm>
          <a:prstGeom prst="rect">
            <a:avLst/>
          </a:prstGeom>
        </p:spPr>
        <p:txBody>
          <a:bodyPr/>
          <a:lstStyle/>
          <a:p>
            <a:fld id="{DFCAA4AF-953D-244E-A785-3E30E94DDEA1}" type="slidenum">
              <a:rPr lang="en-IR" smtClean="0"/>
              <a:pPr/>
              <a:t>‹#›</a:t>
            </a:fld>
            <a:endParaRPr lang="en-IR"/>
          </a:p>
        </p:txBody>
      </p:sp>
    </p:spTree>
    <p:extLst>
      <p:ext uri="{BB962C8B-B14F-4D97-AF65-F5344CB8AC3E}">
        <p14:creationId xmlns:p14="http://schemas.microsoft.com/office/powerpoint/2010/main" val="966741874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7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5C67283-2AA5-CA42-A96E-66C67AF4F74A}" type="datetime1">
              <a:rPr lang="en-US" smtClean="0"/>
              <a:t>11/2/2022</a:t>
            </a:fld>
            <a:endParaRPr lang="en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6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IR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1" y="2508607"/>
            <a:ext cx="891224" cy="72033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fld id="{DFCAA4AF-953D-244E-A785-3E30E94DDEA1}" type="slidenum">
              <a:rPr lang="en-IR" smtClean="0"/>
              <a:t>‹#›</a:t>
            </a:fld>
            <a:endParaRPr lang="en-IR" dirty="0"/>
          </a:p>
        </p:txBody>
      </p:sp>
    </p:spTree>
    <p:extLst>
      <p:ext uri="{BB962C8B-B14F-4D97-AF65-F5344CB8AC3E}">
        <p14:creationId xmlns:p14="http://schemas.microsoft.com/office/powerpoint/2010/main" val="3676743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83346" y="6272787"/>
            <a:ext cx="480060" cy="365125"/>
          </a:xfrm>
          <a:prstGeom prst="rect">
            <a:avLst/>
          </a:prstGeom>
        </p:spPr>
        <p:txBody>
          <a:bodyPr/>
          <a:lstStyle/>
          <a:p>
            <a:fld id="{DFCAA4AF-953D-244E-A785-3E30E94DDEA1}" type="slidenum">
              <a:rPr lang="en-IR" smtClean="0"/>
              <a:pPr/>
              <a:t>‹#›</a:t>
            </a:fld>
            <a:endParaRPr lang="en-IR"/>
          </a:p>
        </p:txBody>
      </p:sp>
    </p:spTree>
    <p:extLst>
      <p:ext uri="{BB962C8B-B14F-4D97-AF65-F5344CB8AC3E}">
        <p14:creationId xmlns:p14="http://schemas.microsoft.com/office/powerpoint/2010/main" val="424880742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483346" y="6272787"/>
            <a:ext cx="480060" cy="365125"/>
          </a:xfrm>
          <a:prstGeom prst="rect">
            <a:avLst/>
          </a:prstGeom>
        </p:spPr>
        <p:txBody>
          <a:bodyPr/>
          <a:lstStyle/>
          <a:p>
            <a:fld id="{DFCAA4AF-953D-244E-A785-3E30E94DDEA1}" type="slidenum">
              <a:rPr lang="en-IR" smtClean="0"/>
              <a:pPr/>
              <a:t>‹#›</a:t>
            </a:fld>
            <a:endParaRPr lang="en-IR"/>
          </a:p>
        </p:txBody>
      </p:sp>
    </p:spTree>
    <p:extLst>
      <p:ext uri="{BB962C8B-B14F-4D97-AF65-F5344CB8AC3E}">
        <p14:creationId xmlns:p14="http://schemas.microsoft.com/office/powerpoint/2010/main" val="4085601477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7B5F63F-98CA-1D41-8742-FD038FF002F0}" type="datetime1">
              <a:rPr lang="en-US" smtClean="0"/>
              <a:t>11/2/2022</a:t>
            </a:fld>
            <a:endParaRPr lang="en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83346" y="6272787"/>
            <a:ext cx="480060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861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37508-C37C-E149-9DBA-7B59FFC94BE4}" type="datetime1">
              <a:rPr lang="en-US" smtClean="0"/>
              <a:t>11/2/2022</a:t>
            </a:fld>
            <a:endParaRPr lang="en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83346" y="6272787"/>
            <a:ext cx="480060" cy="365125"/>
          </a:xfrm>
          <a:prstGeom prst="rect">
            <a:avLst/>
          </a:prstGeom>
        </p:spPr>
        <p:txBody>
          <a:bodyPr/>
          <a:lstStyle/>
          <a:p>
            <a:fld id="{DFCAA4AF-953D-244E-A785-3E30E94DDEA1}" type="slidenum">
              <a:rPr lang="en-IR" smtClean="0"/>
              <a:t>‹#›</a:t>
            </a:fld>
            <a:endParaRPr lang="en-IR"/>
          </a:p>
        </p:txBody>
      </p:sp>
    </p:spTree>
    <p:extLst>
      <p:ext uri="{BB962C8B-B14F-4D97-AF65-F5344CB8AC3E}">
        <p14:creationId xmlns:p14="http://schemas.microsoft.com/office/powerpoint/2010/main" val="3919150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3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11/2/2022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8483346" y="6272787"/>
            <a:ext cx="480060" cy="365125"/>
          </a:xfrm>
          <a:prstGeom prst="rect">
            <a:avLst/>
          </a:prstGeom>
        </p:spPr>
        <p:txBody>
          <a:bodyPr/>
          <a:lstStyle/>
          <a:p>
            <a:fld id="{DFCAA4AF-953D-244E-A785-3E30E94DDEA1}" type="slidenum">
              <a:rPr lang="en-IR" smtClean="0"/>
              <a:pPr/>
              <a:t>‹#›</a:t>
            </a:fld>
            <a:endParaRPr lang="en-IR"/>
          </a:p>
        </p:txBody>
      </p:sp>
    </p:spTree>
    <p:extLst>
      <p:ext uri="{BB962C8B-B14F-4D97-AF65-F5344CB8AC3E}">
        <p14:creationId xmlns:p14="http://schemas.microsoft.com/office/powerpoint/2010/main" val="1215032593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3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E427E-F6E1-3E4B-826C-D8AB3E8AED67}" type="datetime1">
              <a:rPr lang="en-US" smtClean="0"/>
              <a:t>11/2/2022</a:t>
            </a:fld>
            <a:endParaRPr lang="en-I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8483346" y="6272787"/>
            <a:ext cx="480060" cy="365125"/>
          </a:xfrm>
          <a:prstGeom prst="rect">
            <a:avLst/>
          </a:prstGeom>
        </p:spPr>
        <p:txBody>
          <a:bodyPr/>
          <a:lstStyle/>
          <a:p>
            <a:fld id="{DFCAA4AF-953D-244E-A785-3E30E94DDEA1}" type="slidenum">
              <a:rPr lang="en-IR" smtClean="0"/>
              <a:t>‹#›</a:t>
            </a:fld>
            <a:endParaRPr lang="en-IR"/>
          </a:p>
        </p:txBody>
      </p:sp>
    </p:spTree>
    <p:extLst>
      <p:ext uri="{BB962C8B-B14F-4D97-AF65-F5344CB8AC3E}">
        <p14:creationId xmlns:p14="http://schemas.microsoft.com/office/powerpoint/2010/main" val="3128172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 userDrawn="1"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7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7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7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DFCAA4AF-953D-244E-A785-3E30E94DDEA1}" type="slidenum">
              <a:rPr lang="en-IR" smtClean="0"/>
              <a:pPr/>
              <a:t>‹#›</a:t>
            </a:fld>
            <a:endParaRPr lang="en-IR" dirty="0"/>
          </a:p>
        </p:txBody>
      </p:sp>
    </p:spTree>
    <p:extLst>
      <p:ext uri="{BB962C8B-B14F-4D97-AF65-F5344CB8AC3E}">
        <p14:creationId xmlns:p14="http://schemas.microsoft.com/office/powerpoint/2010/main" val="635751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  <p:sldLayoutId id="2147483860" r:id="rId12"/>
  </p:sldLayoutIdLst>
  <p:hf hdr="0" ftr="0" dt="0"/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r" defTabSz="914400" rtl="1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43D25-2DC0-B145-8CDC-1305C74C16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823171"/>
            <a:ext cx="8297333" cy="2001839"/>
          </a:xfrm>
        </p:spPr>
        <p:txBody>
          <a:bodyPr anchor="ctr">
            <a:normAutofit/>
          </a:bodyPr>
          <a:lstStyle/>
          <a:p>
            <a:pPr algn="r"/>
            <a:r>
              <a:rPr lang="fa-IR" sz="3600" dirty="0">
                <a:cs typeface="B Yekan" panose="00000400000000000000" pitchFamily="2" charset="-78"/>
              </a:rPr>
              <a:t>عنوان طرح سیاستی</a:t>
            </a:r>
            <a:endParaRPr lang="fa-IR" sz="3600" dirty="0">
              <a:latin typeface="IRANYekan ExtraBold" panose="020B0506030804020204" pitchFamily="34" charset="-78"/>
              <a:cs typeface="B Yekan" panose="00000400000000000000" pitchFamily="2" charset="-78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F6B021-3F5D-0643-BA4C-71F40E9F5B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4487648"/>
            <a:ext cx="6858000" cy="698477"/>
          </a:xfrm>
        </p:spPr>
        <p:txBody>
          <a:bodyPr>
            <a:normAutofit lnSpcReduction="10000"/>
          </a:bodyPr>
          <a:lstStyle/>
          <a:p>
            <a:pPr algn="ctr">
              <a:spcBef>
                <a:spcPts val="1000"/>
              </a:spcBef>
            </a:pPr>
            <a:r>
              <a:rPr lang="fa-IR" dirty="0">
                <a:solidFill>
                  <a:schemeClr val="accent1">
                    <a:lumMod val="50000"/>
                  </a:schemeClr>
                </a:solidFill>
                <a:latin typeface="IRANYekan Light" panose="020B0506030804020204" pitchFamily="34" charset="-78"/>
                <a:cs typeface="IRANYekan Light" panose="020B0506030804020204" pitchFamily="34" charset="-78"/>
              </a:rPr>
              <a:t>نام و نام خانوادگی تهیه کنندگان و تحصیلات آنها</a:t>
            </a:r>
          </a:p>
          <a:p>
            <a:pPr algn="ctr">
              <a:spcBef>
                <a:spcPts val="1000"/>
              </a:spcBef>
            </a:pPr>
            <a:r>
              <a:rPr lang="fa-IR" dirty="0">
                <a:solidFill>
                  <a:schemeClr val="accent1">
                    <a:lumMod val="50000"/>
                  </a:schemeClr>
                </a:solidFill>
                <a:latin typeface="IRANYekan Light" panose="020B0506030804020204" pitchFamily="34" charset="-78"/>
                <a:cs typeface="IRANYekan Light" panose="020B0506030804020204" pitchFamily="34" charset="-78"/>
              </a:rPr>
              <a:t>نام مجموعه کاری</a:t>
            </a:r>
            <a:endParaRPr lang="en-IR" dirty="0">
              <a:solidFill>
                <a:schemeClr val="accent1">
                  <a:lumMod val="50000"/>
                </a:schemeClr>
              </a:solidFill>
              <a:latin typeface="IRANYekan Light" panose="020B0506030804020204" pitchFamily="34" charset="-78"/>
              <a:cs typeface="IRANYekan Light" panose="020B0506030804020204" pitchFamily="34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9E5219-1E3A-DC35-DD33-B64A63134D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0856" y="554530"/>
            <a:ext cx="3782291" cy="5056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C935189-74CE-5822-0A9E-A5235C73F2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834" y="1671874"/>
            <a:ext cx="1604110" cy="2304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216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BEC84A8C-590E-DC47-BD23-9BF38BE92C63}"/>
              </a:ext>
            </a:extLst>
          </p:cNvPr>
          <p:cNvSpPr/>
          <p:nvPr/>
        </p:nvSpPr>
        <p:spPr>
          <a:xfrm>
            <a:off x="2267063" y="3393877"/>
            <a:ext cx="4609879" cy="898028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600" dirty="0">
                <a:solidFill>
                  <a:schemeClr val="tx1"/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  <a:t>تحلیل ابعاد مسئله</a:t>
            </a:r>
            <a:endParaRPr lang="en-IR" sz="2600" dirty="0">
              <a:solidFill>
                <a:schemeClr val="tx1"/>
              </a:solidFill>
              <a:latin typeface="IRANYekan" panose="020B0506030804020204" pitchFamily="34" charset="-78"/>
              <a:cs typeface="IRANYekan" panose="020B0506030804020204" pitchFamily="34" charset="-78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4D54E1AE-035D-0F41-8452-145CAFED9875}"/>
              </a:ext>
            </a:extLst>
          </p:cNvPr>
          <p:cNvSpPr/>
          <p:nvPr/>
        </p:nvSpPr>
        <p:spPr>
          <a:xfrm>
            <a:off x="2267063" y="4844653"/>
            <a:ext cx="4609879" cy="898028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600" dirty="0">
                <a:solidFill>
                  <a:schemeClr val="tx1"/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  <a:t>راهکارهای سیاستی</a:t>
            </a:r>
            <a:endParaRPr lang="en-IR" sz="2600" dirty="0">
              <a:solidFill>
                <a:schemeClr val="tx1"/>
              </a:solidFill>
              <a:latin typeface="IRANYekan" panose="020B0506030804020204" pitchFamily="34" charset="-78"/>
              <a:cs typeface="IRANYekan" panose="020B0506030804020204" pitchFamily="34" charset="-78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3742EF48-FC86-1048-907D-E56DFA5D238F}"/>
              </a:ext>
            </a:extLst>
          </p:cNvPr>
          <p:cNvSpPr/>
          <p:nvPr/>
        </p:nvSpPr>
        <p:spPr>
          <a:xfrm>
            <a:off x="2267063" y="1943101"/>
            <a:ext cx="4609879" cy="898028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600" dirty="0">
                <a:solidFill>
                  <a:schemeClr val="tx1"/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  <a:t>مقدمه و بیان مسئله</a:t>
            </a:r>
            <a:endParaRPr lang="en-IR" sz="2600" dirty="0">
              <a:solidFill>
                <a:schemeClr val="tx1"/>
              </a:solidFill>
              <a:latin typeface="IRANYekan" panose="020B0506030804020204" pitchFamily="34" charset="-78"/>
              <a:cs typeface="IRANYekan" panose="020B0506030804020204" pitchFamily="34" charset="-7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9EF2EA7-C626-A34D-9447-CB7CC006892D}"/>
              </a:ext>
            </a:extLst>
          </p:cNvPr>
          <p:cNvSpPr txBox="1"/>
          <p:nvPr/>
        </p:nvSpPr>
        <p:spPr>
          <a:xfrm>
            <a:off x="2514600" y="822935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3200" b="1" dirty="0" err="1">
                <a:solidFill>
                  <a:schemeClr val="accent1"/>
                </a:solidFill>
                <a:latin typeface="IRANYekan ExtraBold" panose="020B0506030804020204" pitchFamily="34" charset="-78"/>
                <a:cs typeface="IRANYekan ExtraBold" panose="020B0506030804020204" pitchFamily="34" charset="-78"/>
              </a:rPr>
              <a:t>فهرسـت</a:t>
            </a:r>
            <a:r>
              <a:rPr lang="fa-IR" sz="3200" b="1" dirty="0">
                <a:solidFill>
                  <a:schemeClr val="accent1"/>
                </a:solidFill>
                <a:latin typeface="IRANYekan ExtraBold" panose="020B0506030804020204" pitchFamily="34" charset="-78"/>
                <a:cs typeface="IRANYekan ExtraBold" panose="020B0506030804020204" pitchFamily="34" charset="-78"/>
              </a:rPr>
              <a:t> </a:t>
            </a:r>
            <a:r>
              <a:rPr lang="fa-IR" sz="3200" b="1" dirty="0" err="1">
                <a:solidFill>
                  <a:schemeClr val="accent1"/>
                </a:solidFill>
                <a:latin typeface="IRANYekan ExtraBold" panose="020B0506030804020204" pitchFamily="34" charset="-78"/>
                <a:cs typeface="IRANYekan ExtraBold" panose="020B0506030804020204" pitchFamily="34" charset="-78"/>
              </a:rPr>
              <a:t>مـطالـب</a:t>
            </a:r>
            <a:endParaRPr lang="en-IR" sz="3200" b="1" dirty="0">
              <a:solidFill>
                <a:schemeClr val="accent1"/>
              </a:solidFill>
              <a:latin typeface="IRANYekan ExtraBold" panose="020B0506030804020204" pitchFamily="34" charset="-78"/>
              <a:cs typeface="IRANYekan ExtraBold" panose="020B0506030804020204" pitchFamily="34" charset="-7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210AA0-632C-0D47-9332-BC982D94B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A4AF-953D-244E-A785-3E30E94DDEA1}" type="slidenum">
              <a:rPr lang="en-IR" smtClean="0"/>
              <a:t>1</a:t>
            </a:fld>
            <a:endParaRPr lang="en-IR" dirty="0"/>
          </a:p>
        </p:txBody>
      </p:sp>
    </p:spTree>
    <p:extLst>
      <p:ext uri="{BB962C8B-B14F-4D97-AF65-F5344CB8AC3E}">
        <p14:creationId xmlns:p14="http://schemas.microsoft.com/office/powerpoint/2010/main" val="34820234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BEC84A8C-590E-DC47-BD23-9BF38BE92C63}"/>
              </a:ext>
            </a:extLst>
          </p:cNvPr>
          <p:cNvSpPr/>
          <p:nvPr/>
        </p:nvSpPr>
        <p:spPr>
          <a:xfrm>
            <a:off x="3186000" y="238047"/>
            <a:ext cx="2772000" cy="540000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>
                <a:solidFill>
                  <a:schemeClr val="tx1">
                    <a:lumMod val="65000"/>
                    <a:lumOff val="35000"/>
                  </a:schemeClr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  <a:t>تحلیل ابعاد مسئله</a:t>
            </a:r>
            <a:endParaRPr lang="en-IR" dirty="0">
              <a:solidFill>
                <a:schemeClr val="tx1">
                  <a:lumMod val="65000"/>
                  <a:lumOff val="35000"/>
                </a:schemeClr>
              </a:solidFill>
              <a:latin typeface="IRANYekan" panose="020B0506030804020204" pitchFamily="34" charset="-78"/>
              <a:cs typeface="IRANYekan" panose="020B0506030804020204" pitchFamily="34" charset="-78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4D54E1AE-035D-0F41-8452-145CAFED9875}"/>
              </a:ext>
            </a:extLst>
          </p:cNvPr>
          <p:cNvSpPr/>
          <p:nvPr/>
        </p:nvSpPr>
        <p:spPr>
          <a:xfrm>
            <a:off x="212780" y="236164"/>
            <a:ext cx="2772000" cy="540000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>
                <a:solidFill>
                  <a:schemeClr val="tx1">
                    <a:lumMod val="65000"/>
                    <a:lumOff val="35000"/>
                  </a:schemeClr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  <a:t>راهکارهای سیاستی</a:t>
            </a:r>
            <a:endParaRPr lang="en-IR" dirty="0">
              <a:solidFill>
                <a:schemeClr val="tx1">
                  <a:lumMod val="65000"/>
                  <a:lumOff val="35000"/>
                </a:schemeClr>
              </a:solidFill>
              <a:latin typeface="IRANYekan" panose="020B0506030804020204" pitchFamily="34" charset="-78"/>
              <a:cs typeface="IRANYekan" panose="020B0506030804020204" pitchFamily="34" charset="-78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3742EF48-FC86-1048-907D-E56DFA5D238F}"/>
              </a:ext>
            </a:extLst>
          </p:cNvPr>
          <p:cNvSpPr/>
          <p:nvPr/>
        </p:nvSpPr>
        <p:spPr>
          <a:xfrm>
            <a:off x="6159220" y="236164"/>
            <a:ext cx="2772000" cy="540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>
                <a:solidFill>
                  <a:schemeClr val="bg2">
                    <a:lumMod val="10000"/>
                  </a:schemeClr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  <a:t>مقدمه و بیان مسئله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647DC72-36D8-DC40-B9BB-21E1884CFD6A}"/>
              </a:ext>
            </a:extLst>
          </p:cNvPr>
          <p:cNvSpPr txBox="1"/>
          <p:nvPr/>
        </p:nvSpPr>
        <p:spPr>
          <a:xfrm>
            <a:off x="654756" y="1720842"/>
            <a:ext cx="7828590" cy="4455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>
              <a:lnSpc>
                <a:spcPct val="200000"/>
              </a:lnSpc>
            </a:pPr>
            <a:r>
              <a:rPr lang="fa-IR" b="1" dirty="0">
                <a:latin typeface="IRANYekanFN" panose="020B0506030804020204" pitchFamily="34" charset="-78"/>
                <a:cs typeface="IRANYekanFN" panose="020B0506030804020204" pitchFamily="34" charset="-78"/>
              </a:rPr>
              <a:t>مقصود اصلی این بخش متقاعد کردن مخاطبان هدف در مورد اهمیت مسئله‌ای است که به آن پرداخته می‌شود. </a:t>
            </a:r>
          </a:p>
          <a:p>
            <a:pPr algn="just" rtl="1">
              <a:lnSpc>
                <a:spcPct val="200000"/>
              </a:lnSpc>
            </a:pPr>
            <a:endParaRPr lang="fa-IR" b="1" dirty="0">
              <a:latin typeface="IRANYekanFN" panose="020B0506030804020204" pitchFamily="34" charset="-78"/>
              <a:cs typeface="IRANYekanFN" panose="020B0506030804020204" pitchFamily="34" charset="-78"/>
            </a:endParaRPr>
          </a:p>
          <a:p>
            <a:pPr algn="just" rtl="1">
              <a:lnSpc>
                <a:spcPct val="200000"/>
              </a:lnSpc>
            </a:pPr>
            <a:r>
              <a:rPr lang="fa-IR" b="1" dirty="0">
                <a:latin typeface="IRANYekanFN" panose="020B0506030804020204" pitchFamily="34" charset="-78"/>
                <a:cs typeface="IRANYekanFN" panose="020B0506030804020204" pitchFamily="34" charset="-78"/>
              </a:rPr>
              <a:t>معمولاً این بخش شامل شرح مختصری از موارد زیر است:</a:t>
            </a:r>
          </a:p>
          <a:p>
            <a:pPr marL="285744" indent="-285744" algn="just" rtl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a-IR" b="1" dirty="0">
                <a:latin typeface="IRANYekanFN" panose="020B0506030804020204" pitchFamily="34" charset="-78"/>
                <a:cs typeface="IRANYekanFN" panose="020B0506030804020204" pitchFamily="34" charset="-78"/>
              </a:rPr>
              <a:t>تبیین موضوع و ضرورت پرداختن به آن (با تکیه بر آمار و استدلال مناسب)</a:t>
            </a:r>
          </a:p>
          <a:p>
            <a:pPr marL="285744" indent="-285744" algn="just" rtl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a-IR" b="1" dirty="0">
                <a:latin typeface="IRANYekanFN" panose="020B0506030804020204" pitchFamily="34" charset="-78"/>
                <a:cs typeface="IRANYekanFN" panose="020B0506030804020204" pitchFamily="34" charset="-78"/>
              </a:rPr>
              <a:t>تعریف مسئله سیاستی (سوالی که قرار است به آن پاسخ داده شود)</a:t>
            </a:r>
          </a:p>
          <a:p>
            <a:pPr marL="285744" indent="-285744" algn="just" rtl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a-IR" b="1" dirty="0">
                <a:latin typeface="IRANYekanFN" panose="020B0506030804020204" pitchFamily="34" charset="-78"/>
                <a:cs typeface="IRANYekanFN" panose="020B0506030804020204" pitchFamily="34" charset="-78"/>
              </a:rPr>
              <a:t>پیشینه سیاستی با مروری کوتاه بر تجارب قبلی </a:t>
            </a:r>
          </a:p>
          <a:p>
            <a:pPr marL="285744" indent="-285744" algn="just" rtl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a-IR" b="1" dirty="0">
                <a:latin typeface="IRANYekanFN" panose="020B0506030804020204" pitchFamily="34" charset="-78"/>
                <a:cs typeface="IRANYekanFN" panose="020B0506030804020204" pitchFamily="34" charset="-78"/>
              </a:rPr>
              <a:t>اهداف و درونمای حل مسئله</a:t>
            </a:r>
            <a:endParaRPr lang="en-IR" b="1" dirty="0">
              <a:latin typeface="IRANYekanFN" panose="020B0506030804020204" pitchFamily="34" charset="-78"/>
              <a:cs typeface="IRANYekanFN" panose="020B0506030804020204" pitchFamily="34" charset="-78"/>
            </a:endParaRPr>
          </a:p>
        </p:txBody>
      </p:sp>
      <p:sp>
        <p:nvSpPr>
          <p:cNvPr id="33" name="Slide Number Placeholder 5">
            <a:extLst>
              <a:ext uri="{FF2B5EF4-FFF2-40B4-BE49-F238E27FC236}">
                <a16:creationId xmlns:a16="http://schemas.microsoft.com/office/drawing/2014/main" id="{503B2B1C-4187-F742-B415-DF061F65F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A4AF-953D-244E-A785-3E30E94DDEA1}" type="slidenum">
              <a:rPr lang="en-IR" smtClean="0"/>
              <a:t>2</a:t>
            </a:fld>
            <a:endParaRPr lang="en-IR" dirty="0"/>
          </a:p>
        </p:txBody>
      </p:sp>
    </p:spTree>
    <p:extLst>
      <p:ext uri="{BB962C8B-B14F-4D97-AF65-F5344CB8AC3E}">
        <p14:creationId xmlns:p14="http://schemas.microsoft.com/office/powerpoint/2010/main" val="14138376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BEC84A8C-590E-DC47-BD23-9BF38BE92C63}"/>
              </a:ext>
            </a:extLst>
          </p:cNvPr>
          <p:cNvSpPr/>
          <p:nvPr/>
        </p:nvSpPr>
        <p:spPr>
          <a:xfrm>
            <a:off x="3186000" y="238047"/>
            <a:ext cx="2772000" cy="540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>
                <a:solidFill>
                  <a:schemeClr val="bg2">
                    <a:lumMod val="10000"/>
                  </a:schemeClr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  <a:t>تحلیل ابعاد مسئله</a:t>
            </a:r>
            <a:endParaRPr lang="en-IR" dirty="0">
              <a:solidFill>
                <a:schemeClr val="bg2">
                  <a:lumMod val="10000"/>
                </a:schemeClr>
              </a:solidFill>
              <a:latin typeface="IRANYekan" panose="020B0506030804020204" pitchFamily="34" charset="-78"/>
              <a:cs typeface="IRANYekan" panose="020B0506030804020204" pitchFamily="34" charset="-78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4D54E1AE-035D-0F41-8452-145CAFED9875}"/>
              </a:ext>
            </a:extLst>
          </p:cNvPr>
          <p:cNvSpPr/>
          <p:nvPr/>
        </p:nvSpPr>
        <p:spPr>
          <a:xfrm>
            <a:off x="212780" y="236164"/>
            <a:ext cx="2772000" cy="540000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>
                <a:solidFill>
                  <a:schemeClr val="tx1">
                    <a:lumMod val="65000"/>
                    <a:lumOff val="35000"/>
                  </a:schemeClr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  <a:t>راهکارهای سیاستی</a:t>
            </a:r>
            <a:endParaRPr lang="en-IR" dirty="0">
              <a:solidFill>
                <a:schemeClr val="tx1">
                  <a:lumMod val="65000"/>
                  <a:lumOff val="35000"/>
                </a:schemeClr>
              </a:solidFill>
              <a:latin typeface="IRANYekan" panose="020B0506030804020204" pitchFamily="34" charset="-78"/>
              <a:cs typeface="IRANYekan" panose="020B0506030804020204" pitchFamily="34" charset="-78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3742EF48-FC86-1048-907D-E56DFA5D238F}"/>
              </a:ext>
            </a:extLst>
          </p:cNvPr>
          <p:cNvSpPr/>
          <p:nvPr/>
        </p:nvSpPr>
        <p:spPr>
          <a:xfrm>
            <a:off x="6159220" y="236164"/>
            <a:ext cx="2772000" cy="540000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>
                <a:solidFill>
                  <a:schemeClr val="tx1">
                    <a:lumMod val="65000"/>
                    <a:lumOff val="35000"/>
                  </a:schemeClr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  <a:t>مقدمه و بیان مسئله</a:t>
            </a:r>
            <a:endParaRPr lang="en-IR" dirty="0">
              <a:solidFill>
                <a:schemeClr val="tx1">
                  <a:lumMod val="65000"/>
                  <a:lumOff val="35000"/>
                </a:schemeClr>
              </a:solidFill>
              <a:latin typeface="IRANYekan" panose="020B0506030804020204" pitchFamily="34" charset="-78"/>
              <a:cs typeface="IRANYekan" panose="020B0506030804020204" pitchFamily="34" charset="-78"/>
            </a:endParaRPr>
          </a:p>
        </p:txBody>
      </p:sp>
      <p:sp>
        <p:nvSpPr>
          <p:cNvPr id="33" name="Slide Number Placeholder 5">
            <a:extLst>
              <a:ext uri="{FF2B5EF4-FFF2-40B4-BE49-F238E27FC236}">
                <a16:creationId xmlns:a16="http://schemas.microsoft.com/office/drawing/2014/main" id="{503B2B1C-4187-F742-B415-DF061F65F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A4AF-953D-244E-A785-3E30E94DDEA1}" type="slidenum">
              <a:rPr lang="en-IR" smtClean="0"/>
              <a:t>3</a:t>
            </a:fld>
            <a:endParaRPr lang="en-IR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BBBB543-54F1-4C37-A39F-D78FED2DCD57}"/>
              </a:ext>
            </a:extLst>
          </p:cNvPr>
          <p:cNvSpPr txBox="1"/>
          <p:nvPr/>
        </p:nvSpPr>
        <p:spPr>
          <a:xfrm>
            <a:off x="1120583" y="1073578"/>
            <a:ext cx="7362763" cy="5459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b="1" dirty="0">
                <a:latin typeface="IRANYekanFN" panose="020B0506030804020204" pitchFamily="34" charset="-78"/>
                <a:cs typeface="IRANYekanFN" panose="020B0506030804020204" pitchFamily="34" charset="-78"/>
              </a:rPr>
              <a:t>در این بخش باید ابعاد مسئله و سوال مشخص شود. انتظار می رود در این بخش موارد زیر در نظر گرفته شود:</a:t>
            </a:r>
          </a:p>
          <a:p>
            <a:pPr algn="just" rtl="1"/>
            <a:endParaRPr lang="fa-IR" b="1" dirty="0">
              <a:latin typeface="IRANYekanFN" panose="020B0506030804020204" pitchFamily="34" charset="-78"/>
              <a:cs typeface="IRANYekanFN" panose="020B0506030804020204" pitchFamily="34" charset="-78"/>
            </a:endParaRPr>
          </a:p>
          <a:p>
            <a:pPr marL="285744" indent="-285744" algn="just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dirty="0">
                <a:latin typeface="IRANYekanFN" panose="020B0506030804020204" pitchFamily="34" charset="-78"/>
                <a:cs typeface="IRANYekanFN" panose="020B0506030804020204" pitchFamily="34" charset="-78"/>
              </a:rPr>
              <a:t>ادعا (فرضیه) خود را در خصوص مسئله مطرح ‌کنید. </a:t>
            </a:r>
          </a:p>
          <a:p>
            <a:pPr marL="285744" indent="-285744" algn="just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dirty="0">
                <a:latin typeface="IRANYekanFN" panose="020B0506030804020204" pitchFamily="34" charset="-78"/>
                <a:cs typeface="IRANYekanFN" panose="020B0506030804020204" pitchFamily="34" charset="-78"/>
              </a:rPr>
              <a:t>چه جنبه‌هایی از سیاست فعلی به تغییر نیاز دارد؟ </a:t>
            </a:r>
          </a:p>
          <a:p>
            <a:pPr marL="285744" indent="-285744" algn="just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dirty="0">
                <a:latin typeface="IRANYekanFN" panose="020B0506030804020204" pitchFamily="34" charset="-78"/>
                <a:cs typeface="IRANYekanFN" panose="020B0506030804020204" pitchFamily="34" charset="-78"/>
              </a:rPr>
              <a:t>یک نمای کلی از سیاست مورد نقد و دلیل ناکارآمد بودن این سیاست را نشان دهید. </a:t>
            </a:r>
          </a:p>
          <a:p>
            <a:pPr marL="285744" indent="-285744" algn="just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dirty="0">
                <a:latin typeface="IRANYekanFN" panose="020B0506030804020204" pitchFamily="34" charset="-78"/>
                <a:cs typeface="IRANYekanFN" panose="020B0506030804020204" pitchFamily="34" charset="-78"/>
              </a:rPr>
              <a:t>به چگونگی دخالت ذینفعان مختلف در این موضوع بپردازید. </a:t>
            </a:r>
          </a:p>
          <a:p>
            <a:pPr marL="285744" indent="-285744" algn="just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dirty="0">
                <a:latin typeface="IRANYekanFN" panose="020B0506030804020204" pitchFamily="34" charset="-78"/>
                <a:cs typeface="IRANYekanFN" panose="020B0506030804020204" pitchFamily="34" charset="-78"/>
              </a:rPr>
              <a:t>گستردگی و مقیاس تأثیر مسئله چقدر است؟ </a:t>
            </a:r>
          </a:p>
          <a:p>
            <a:pPr marL="285744" indent="-285744" algn="just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dirty="0">
                <a:latin typeface="IRANYekanFN" panose="020B0506030804020204" pitchFamily="34" charset="-78"/>
                <a:cs typeface="IRANYekanFN" panose="020B0506030804020204" pitchFamily="34" charset="-78"/>
              </a:rPr>
              <a:t>شواهد علمی، داده‌ها و یا مدل سازی مرتبط با مسئله را توضیح دهید.</a:t>
            </a:r>
          </a:p>
          <a:p>
            <a:pPr marL="285744" indent="-285744" algn="just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dirty="0">
                <a:latin typeface="IRANYekanFN" panose="020B0506030804020204" pitchFamily="34" charset="-78"/>
                <a:cs typeface="IRANYekanFN" panose="020B0506030804020204" pitchFamily="34" charset="-78"/>
              </a:rPr>
              <a:t>روندهای آماری، سیاستی، سیاسی یا تاریخی و پیامدهای آنها را تبیین کنید.</a:t>
            </a:r>
          </a:p>
          <a:p>
            <a:pPr marL="285744" indent="-285744" algn="just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dirty="0">
                <a:latin typeface="IRANYekanFN" panose="020B0506030804020204" pitchFamily="34" charset="-78"/>
                <a:cs typeface="IRANYekanFN" panose="020B0506030804020204" pitchFamily="34" charset="-78"/>
              </a:rPr>
              <a:t>آینده‌نگاری و احیاناً مطالعات موردی و تطبیقی (موردکاوی) می‌توانند در این بخش مطرح شوند. </a:t>
            </a:r>
            <a:endParaRPr lang="en-IR" dirty="0">
              <a:latin typeface="IRANYekanFN" panose="020B0506030804020204" pitchFamily="34" charset="-78"/>
              <a:cs typeface="IRANYekanFN" panose="020B0506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441979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BEC84A8C-590E-DC47-BD23-9BF38BE92C63}"/>
              </a:ext>
            </a:extLst>
          </p:cNvPr>
          <p:cNvSpPr/>
          <p:nvPr/>
        </p:nvSpPr>
        <p:spPr>
          <a:xfrm>
            <a:off x="3186000" y="238047"/>
            <a:ext cx="2772000" cy="540000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>
                <a:solidFill>
                  <a:schemeClr val="tx1">
                    <a:lumMod val="65000"/>
                    <a:lumOff val="35000"/>
                  </a:schemeClr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  <a:t>تحلیل ابعاد مسئله</a:t>
            </a:r>
            <a:endParaRPr lang="en-IR" dirty="0">
              <a:solidFill>
                <a:schemeClr val="tx1">
                  <a:lumMod val="65000"/>
                  <a:lumOff val="35000"/>
                </a:schemeClr>
              </a:solidFill>
              <a:latin typeface="IRANYekan" panose="020B0506030804020204" pitchFamily="34" charset="-78"/>
              <a:cs typeface="IRANYekan" panose="020B0506030804020204" pitchFamily="34" charset="-78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4D54E1AE-035D-0F41-8452-145CAFED9875}"/>
              </a:ext>
            </a:extLst>
          </p:cNvPr>
          <p:cNvSpPr/>
          <p:nvPr/>
        </p:nvSpPr>
        <p:spPr>
          <a:xfrm>
            <a:off x="212780" y="236164"/>
            <a:ext cx="2772000" cy="540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>
                <a:solidFill>
                  <a:schemeClr val="bg2">
                    <a:lumMod val="10000"/>
                  </a:schemeClr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  <a:t>راهکارهای سیاستی</a:t>
            </a:r>
            <a:endParaRPr lang="en-IR" dirty="0">
              <a:solidFill>
                <a:schemeClr val="bg2">
                  <a:lumMod val="10000"/>
                </a:schemeClr>
              </a:solidFill>
              <a:latin typeface="IRANYekan" panose="020B0506030804020204" pitchFamily="34" charset="-78"/>
              <a:cs typeface="IRANYekan" panose="020B0506030804020204" pitchFamily="34" charset="-78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3742EF48-FC86-1048-907D-E56DFA5D238F}"/>
              </a:ext>
            </a:extLst>
          </p:cNvPr>
          <p:cNvSpPr/>
          <p:nvPr/>
        </p:nvSpPr>
        <p:spPr>
          <a:xfrm>
            <a:off x="6159220" y="236164"/>
            <a:ext cx="2772000" cy="540000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>
                <a:solidFill>
                  <a:schemeClr val="tx1">
                    <a:lumMod val="65000"/>
                    <a:lumOff val="35000"/>
                  </a:schemeClr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  <a:t>مقدمه و بیان مسئله</a:t>
            </a:r>
            <a:endParaRPr lang="en-IR" dirty="0">
              <a:solidFill>
                <a:schemeClr val="tx1">
                  <a:lumMod val="65000"/>
                  <a:lumOff val="35000"/>
                </a:schemeClr>
              </a:solidFill>
              <a:latin typeface="IRANYekan" panose="020B0506030804020204" pitchFamily="34" charset="-78"/>
              <a:cs typeface="IRANYekan" panose="020B0506030804020204" pitchFamily="34" charset="-78"/>
            </a:endParaRPr>
          </a:p>
        </p:txBody>
      </p:sp>
      <p:sp>
        <p:nvSpPr>
          <p:cNvPr id="33" name="Slide Number Placeholder 5">
            <a:extLst>
              <a:ext uri="{FF2B5EF4-FFF2-40B4-BE49-F238E27FC236}">
                <a16:creationId xmlns:a16="http://schemas.microsoft.com/office/drawing/2014/main" id="{503B2B1C-4187-F742-B415-DF061F65F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A4AF-953D-244E-A785-3E30E94DDEA1}" type="slidenum">
              <a:rPr lang="en-IR" smtClean="0"/>
              <a:t>4</a:t>
            </a:fld>
            <a:endParaRPr lang="en-IR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16AF201-794E-49A1-B366-29C2E4217ACA}"/>
              </a:ext>
            </a:extLst>
          </p:cNvPr>
          <p:cNvSpPr txBox="1"/>
          <p:nvPr/>
        </p:nvSpPr>
        <p:spPr>
          <a:xfrm>
            <a:off x="979382" y="1558560"/>
            <a:ext cx="736276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b="1" dirty="0">
                <a:latin typeface="IRANYekanFN" panose="020B0506030804020204" pitchFamily="34" charset="-78"/>
                <a:cs typeface="IRANYekanFN" panose="020B0506030804020204" pitchFamily="34" charset="-78"/>
              </a:rPr>
              <a:t>این بخش شامل توصیه‌هایی سیاستی با دلیل محکم برای تغییر است که می‌تواند شامل تغییر قانون، آیین‌نامه، دستورالعمل، فرآیند، اجرا و... باشد.</a:t>
            </a:r>
          </a:p>
          <a:p>
            <a:pPr algn="just" rtl="1"/>
            <a:endParaRPr lang="fa-IR" b="1" dirty="0">
              <a:latin typeface="IRANYekanFN" panose="020B0506030804020204" pitchFamily="34" charset="-78"/>
              <a:cs typeface="IRANYekanFN" panose="020B0506030804020204" pitchFamily="34" charset="-78"/>
            </a:endParaRPr>
          </a:p>
          <a:p>
            <a:pPr algn="just" rtl="1"/>
            <a:r>
              <a:rPr lang="fa-IR" b="1" dirty="0">
                <a:latin typeface="IRANYekanFN" panose="020B0506030804020204" pitchFamily="34" charset="-78"/>
                <a:cs typeface="IRANYekanFN" panose="020B0506030804020204" pitchFamily="34" charset="-78"/>
              </a:rPr>
              <a:t>با توجه به قیود اجرایی، سیاسی، سیاستی، اجتماعی و ... شناسایی شده در بخش تحلیل ابعاد مسئله،  در این بخش راهکارهای سیاستی با جزئیات و تعیّن مناسب تشریح می‌شوند که باید با یافته‌های بخش‌های قبل همخوانی داشته باشد. </a:t>
            </a:r>
          </a:p>
          <a:p>
            <a:pPr algn="just" rtl="1"/>
            <a:endParaRPr lang="fa-IR" b="1" dirty="0">
              <a:latin typeface="IRANYekanFN" panose="020B0506030804020204" pitchFamily="34" charset="-78"/>
              <a:cs typeface="IRANYekanFN" panose="020B0506030804020204" pitchFamily="34" charset="-78"/>
            </a:endParaRPr>
          </a:p>
          <a:p>
            <a:pPr algn="just" rtl="1"/>
            <a:r>
              <a:rPr lang="fa-IR" b="1" dirty="0">
                <a:latin typeface="IRANYekanFN" panose="020B0506030804020204" pitchFamily="34" charset="-78"/>
                <a:cs typeface="IRANYekanFN" panose="020B0506030804020204" pitchFamily="34" charset="-78"/>
              </a:rPr>
              <a:t>این بخش همچنین نشان می‌دهد که چه نهادها یا اشخاصی در تدوین، تصویب، اجرا، نظارت و بازبینی توصیه‌های سیاستی نقش دارند و در صورت وجود، گام‌ها و مراحل زمانی یا شروط و شرایط انتخاب یک راهکار به طوری که منجر به موفقیت بشود نیز ارائه می‌شود. </a:t>
            </a:r>
          </a:p>
          <a:p>
            <a:pPr algn="just" rtl="1"/>
            <a:endParaRPr lang="fa-IR" b="1" dirty="0">
              <a:latin typeface="IRANYekanFN" panose="020B0506030804020204" pitchFamily="34" charset="-78"/>
              <a:cs typeface="IRANYekanFN" panose="020B0506030804020204" pitchFamily="34" charset="-78"/>
            </a:endParaRPr>
          </a:p>
          <a:p>
            <a:pPr algn="just" rtl="1"/>
            <a:r>
              <a:rPr lang="fa-IR" b="1" dirty="0">
                <a:latin typeface="IRANYekanFN" panose="020B0506030804020204" pitchFamily="34" charset="-78"/>
                <a:cs typeface="IRANYekanFN" panose="020B0506030804020204" pitchFamily="34" charset="-78"/>
              </a:rPr>
              <a:t>این بخش دارای یک راهکار سیاستی پایانی منتخب و منسجم است که سیاستگذار را جهت انجام «اقدام اولویت‌دار و مشخص» ترغیب می‌کند.</a:t>
            </a:r>
          </a:p>
        </p:txBody>
      </p:sp>
    </p:spTree>
    <p:extLst>
      <p:ext uri="{BB962C8B-B14F-4D97-AF65-F5344CB8AC3E}">
        <p14:creationId xmlns:p14="http://schemas.microsoft.com/office/powerpoint/2010/main" val="34484098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3A393-5357-D84D-856B-477DA6B7F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2766221"/>
            <a:ext cx="78867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rtl="1"/>
            <a:r>
              <a:rPr lang="fa-IR" b="1" dirty="0">
                <a:latin typeface="IRANYekan ExtraBold" panose="020B0506030804020204" pitchFamily="34" charset="-78"/>
                <a:cs typeface="IRANYekan ExtraBold" panose="020B0506030804020204" pitchFamily="34" charset="-78"/>
              </a:rPr>
              <a:t>بــا تشکر</a:t>
            </a:r>
            <a:endParaRPr lang="en-IR" b="1" dirty="0">
              <a:latin typeface="IRANYekan ExtraBold" panose="020B0506030804020204" pitchFamily="34" charset="-78"/>
              <a:cs typeface="IRANYekan ExtraBold" panose="020B0506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31741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5041</TotalTime>
  <Words>411</Words>
  <Application>Microsoft Office PowerPoint</Application>
  <PresentationFormat>On-screen Show (4:3)</PresentationFormat>
  <Paragraphs>49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Rockwell</vt:lpstr>
      <vt:lpstr>Rockwell Condensed</vt:lpstr>
      <vt:lpstr>IRANYekanFN</vt:lpstr>
      <vt:lpstr>IRANYekan Light</vt:lpstr>
      <vt:lpstr>Calibri</vt:lpstr>
      <vt:lpstr>Wingdings</vt:lpstr>
      <vt:lpstr>IRANYekan</vt:lpstr>
      <vt:lpstr>Arial</vt:lpstr>
      <vt:lpstr>IRANYekan ExtraBold</vt:lpstr>
      <vt:lpstr>Wood Type</vt:lpstr>
      <vt:lpstr>عنوان طرح سیاستی</vt:lpstr>
      <vt:lpstr>PowerPoint Presentation</vt:lpstr>
      <vt:lpstr>PowerPoint Presentation</vt:lpstr>
      <vt:lpstr>PowerPoint Presentation</vt:lpstr>
      <vt:lpstr>PowerPoint Presentation</vt:lpstr>
      <vt:lpstr>بــا تشکر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مقایسه‌ی اثرات نظام بانکی ذخیره جزئی و کامل بر برخی از شاخص‌های اقتصادی کلان ایران</dc:title>
  <dc:creator>Microsoft Office User</dc:creator>
  <cp:lastModifiedBy>user</cp:lastModifiedBy>
  <cp:revision>164</cp:revision>
  <dcterms:created xsi:type="dcterms:W3CDTF">2022-01-09T10:04:46Z</dcterms:created>
  <dcterms:modified xsi:type="dcterms:W3CDTF">2022-11-02T15:48:13Z</dcterms:modified>
</cp:coreProperties>
</file>